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82" r:id="rId2"/>
  </p:sldMasterIdLst>
  <p:notesMasterIdLst>
    <p:notesMasterId r:id="rId9"/>
  </p:notesMasterIdLst>
  <p:handoutMasterIdLst>
    <p:handoutMasterId r:id="rId10"/>
  </p:handoutMasterIdLst>
  <p:sldIdLst>
    <p:sldId id="265" r:id="rId3"/>
    <p:sldId id="298" r:id="rId4"/>
    <p:sldId id="300" r:id="rId5"/>
    <p:sldId id="301" r:id="rId6"/>
    <p:sldId id="303" r:id="rId7"/>
    <p:sldId id="302" r:id="rId8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F2D62"/>
    <a:srgbClr val="FF0066"/>
    <a:srgbClr val="404040"/>
    <a:srgbClr val="505050"/>
    <a:srgbClr val="004C97"/>
    <a:srgbClr val="63666A"/>
    <a:srgbClr val="A7A8AA"/>
    <a:srgbClr val="003087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93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707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" pitchFamily="124" charset="0"/>
              </a:defRPr>
            </a:lvl1pPr>
          </a:lstStyle>
          <a:p>
            <a:fld id="{35AA6117-688F-41FE-AA03-DEEF4C2A125A}" type="datetimeFigureOut">
              <a:rPr lang="en-US" altLang="en-US"/>
              <a:pPr/>
              <a:t>6/15/15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" pitchFamily="124" charset="0"/>
              </a:defRPr>
            </a:lvl1pPr>
          </a:lstStyle>
          <a:p>
            <a:fld id="{EA3740E0-5156-45DC-9CCD-5127252541B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5830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" pitchFamily="124" charset="0"/>
              </a:defRPr>
            </a:lvl1pPr>
          </a:lstStyle>
          <a:p>
            <a:fld id="{1016F25F-F535-4C98-AB4A-360AE51082F1}" type="datetimeFigureOut">
              <a:rPr lang="en-US" altLang="en-US"/>
              <a:pPr/>
              <a:t>6/15/15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" pitchFamily="124" charset="0"/>
              </a:defRPr>
            </a:lvl1pPr>
          </a:lstStyle>
          <a:p>
            <a:fld id="{ACFFF0DC-C6CF-44C6-A99B-89CE6C3E763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74049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MS PGothic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MS PGothic" pitchFamily="34" charset="-128"/>
        <a:cs typeface="ＭＳ Ｐゴシック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MS PGothic" pitchFamily="34" charset="-128"/>
        <a:cs typeface="ＭＳ Ｐゴシック" charset="0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MS PGothic" pitchFamily="34" charset="-128"/>
        <a:cs typeface="ＭＳ Ｐゴシック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MS PGothic" pitchFamily="34" charset="-128"/>
        <a:cs typeface="ＭＳ Ｐゴシック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FF0DC-C6CF-44C6-A99B-89CE6C3E7630}" type="slidenum">
              <a:rPr lang="en-US" altLang="en-US" smtClean="0"/>
              <a:pPr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7004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875061-90CC-438F-BA63-9F1F6B99D77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15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875061-90CC-438F-BA63-9F1F6B99D77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900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TitleSlide_06051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6" descr="FermiLogo_RGB_NALBlu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" y="1149350"/>
            <a:ext cx="3267075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806450" y="3559283"/>
            <a:ext cx="7526338" cy="1139271"/>
          </a:xfrm>
          <a:prstGeom prst="rect">
            <a:avLst/>
          </a:prstGeom>
        </p:spPr>
        <p:txBody>
          <a:bodyPr wrap="square" lIns="0" tIns="0" rIns="0" bIns="0" anchor="t"/>
          <a:lstStyle>
            <a:lvl1pPr algn="l">
              <a:defRPr sz="3200" b="1" i="0" baseline="0">
                <a:solidFill>
                  <a:srgbClr val="004C97"/>
                </a:solidFill>
                <a:latin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806450" y="4841093"/>
            <a:ext cx="7526338" cy="148995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20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3482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">
    <p:bg>
      <p:bgPr>
        <a:solidFill>
          <a:schemeClr val="bg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641739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400">
                <a:solidFill>
                  <a:srgbClr val="004C9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43046"/>
            <a:ext cx="8672513" cy="4987867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404040"/>
                </a:solidFill>
              </a:defRPr>
            </a:lvl1pPr>
            <a:lvl2pPr>
              <a:defRPr sz="2200">
                <a:solidFill>
                  <a:srgbClr val="404040"/>
                </a:solidFill>
              </a:defRPr>
            </a:lvl2pPr>
            <a:lvl3pPr>
              <a:defRPr sz="2000">
                <a:solidFill>
                  <a:srgbClr val="404040"/>
                </a:solidFill>
              </a:defRPr>
            </a:lvl3pPr>
            <a:lvl4pPr>
              <a:defRPr sz="1800">
                <a:solidFill>
                  <a:srgbClr val="40404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40404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50013" y="6515100"/>
            <a:ext cx="1076325" cy="2413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004C97"/>
                </a:solidFill>
              </a:defRPr>
            </a:lvl1pPr>
          </a:lstStyle>
          <a:p>
            <a:pPr>
              <a:defRPr/>
            </a:pPr>
            <a:r>
              <a:rPr lang="en-US" smtClean="0"/>
              <a:t>E. Prebys, Protons-&gt;IOTA Update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6FB197-D8DC-460B-AEC5-3FD44E368B9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3271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>
            <a:spLocks noGrp="1"/>
          </p:cNvSpPr>
          <p:nvPr>
            <p:ph type="body" sz="half" idx="12"/>
          </p:nvPr>
        </p:nvSpPr>
        <p:spPr>
          <a:xfrm>
            <a:off x="229365" y="4765101"/>
            <a:ext cx="4251960" cy="12658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654550" y="4765101"/>
            <a:ext cx="4260850" cy="12658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half" idx="17"/>
          </p:nvPr>
        </p:nvSpPr>
        <p:spPr>
          <a:xfrm>
            <a:off x="228601" y="1043694"/>
            <a:ext cx="4251324" cy="3568701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8"/>
          </p:nvPr>
        </p:nvSpPr>
        <p:spPr>
          <a:xfrm>
            <a:off x="4654550" y="1043694"/>
            <a:ext cx="4260851" cy="3568701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641739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400">
                <a:solidFill>
                  <a:srgbClr val="004C9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Prebys, Protons-&gt;IOTA Update</a:t>
            </a:r>
            <a:endParaRPr lang="en-US" b="1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fld id="{379F5C12-76E0-465C-B60B-864F0816384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533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1043693"/>
            <a:ext cx="3027894" cy="499427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3469958" y="1043694"/>
            <a:ext cx="5420360" cy="4994275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641739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400">
                <a:solidFill>
                  <a:srgbClr val="004C9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Prebys, Protons-&gt;IOTA Update</a:t>
            </a:r>
            <a:endParaRPr lang="en-US" b="1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/>
            </a:lvl1pPr>
          </a:lstStyle>
          <a:p>
            <a:fld id="{81D3225A-FDC3-4335-8E61-5D7DD51AF4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42758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4073" y="1043694"/>
            <a:ext cx="8700851" cy="3695054"/>
          </a:xfrm>
          <a:prstGeom prst="rect">
            <a:avLst/>
          </a:prstGeom>
        </p:spPr>
        <p:txBody>
          <a:bodyPr lIns="0" tIns="0" rIns="0" bIns="0" rtlCol="0">
            <a:normAutofit/>
          </a:bodyPr>
          <a:lstStyle>
            <a:lvl1pPr marL="0" indent="0">
              <a:buNone/>
              <a:defRPr sz="1600">
                <a:solidFill>
                  <a:srgbClr val="50505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4073" y="4943005"/>
            <a:ext cx="8700851" cy="10912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641739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400">
                <a:solidFill>
                  <a:srgbClr val="004C97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Prebys, Protons-&gt;IOTA Update</a:t>
            </a:r>
            <a:endParaRPr lang="en-US" b="1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6FBB48C-747C-41FA-A6EA-F399C0B19B0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3618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: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228601" y="361950"/>
            <a:ext cx="8675688" cy="5668963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Prebys, Protons-&gt;IOTA Update</a:t>
            </a:r>
            <a:endParaRPr lang="en-US" b="1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1022B1-1762-4D18-ADC3-3D50D4B0EFA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8916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: Pictur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224073" y="361950"/>
            <a:ext cx="8700851" cy="4369742"/>
          </a:xfrm>
          <a:prstGeom prst="rect">
            <a:avLst/>
          </a:prstGeom>
        </p:spPr>
        <p:txBody>
          <a:bodyPr lIns="0" tIns="0" rIns="0" bIns="0" rtlCol="0">
            <a:normAutofit/>
          </a:bodyPr>
          <a:lstStyle>
            <a:lvl1pPr marL="0" indent="0">
              <a:buNone/>
              <a:defRPr sz="1600">
                <a:solidFill>
                  <a:srgbClr val="50505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Drag picture to placeholder or click icon to add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224073" y="4943005"/>
            <a:ext cx="8700851" cy="10912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Prebys, Protons-&gt;IOTA Update</a:t>
            </a:r>
            <a:endParaRPr lang="en-US" b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18BB49-2C06-4079-8FDE-AD8FDC4654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314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: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641739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400">
                <a:solidFill>
                  <a:srgbClr val="004C97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28600" y="1043046"/>
            <a:ext cx="8672513" cy="4987867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Prebys, Protons-&gt;IOTA Update</a:t>
            </a:r>
            <a:endParaRPr lang="en-US" b="1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C133423-47D9-44A0-8352-9C46F423323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2436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: Comparis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sz="half" idx="13"/>
          </p:nvPr>
        </p:nvSpPr>
        <p:spPr>
          <a:xfrm>
            <a:off x="228601" y="355192"/>
            <a:ext cx="4206240" cy="4250146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4709161" y="355192"/>
            <a:ext cx="4206240" cy="4250146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9365" y="4765101"/>
            <a:ext cx="4205476" cy="12658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9"/>
          </p:nvPr>
        </p:nvSpPr>
        <p:spPr>
          <a:xfrm>
            <a:off x="4709160" y="4765101"/>
            <a:ext cx="4206239" cy="12658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2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E. Prebys, Protons-&gt;IOTA Update</a:t>
            </a:r>
            <a:endParaRPr lang="en-US" b="1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2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1083063-6675-4856-AF80-DD93948B94F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1475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theme" Target="../theme/theme2.xml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6459538" y="6515100"/>
            <a:ext cx="1076325" cy="24130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900">
                <a:solidFill>
                  <a:srgbClr val="004C97"/>
                </a:solidFill>
                <a:latin typeface="Helvetica" pitchFamily="124" charset="0"/>
              </a:defRPr>
            </a:lvl1pPr>
          </a:lstStyle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6450" y="6515100"/>
            <a:ext cx="5373688" cy="2413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 smtClean="0"/>
              <a:t>E. Prebys, Protons-&gt;IOTA Update</a:t>
            </a:r>
            <a:endParaRPr lang="en-US" b="1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600" y="6515100"/>
            <a:ext cx="447675" cy="24130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rgbClr val="004C97"/>
                </a:solidFill>
                <a:latin typeface="Helvetica" pitchFamily="124" charset="0"/>
              </a:defRPr>
            </a:lvl1pPr>
          </a:lstStyle>
          <a:p>
            <a:fld id="{86B1AAF8-E638-48EA-A66E-BA3987B3B889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1029" name="Picture 2" descr="HeaderFooter_0060314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86" r:id="rId1"/>
    <p:sldLayoutId id="2147484087" r:id="rId2"/>
    <p:sldLayoutId id="2147484079" r:id="rId3"/>
    <p:sldLayoutId id="2147484080" r:id="rId4"/>
    <p:sldLayoutId id="2147484081" r:id="rId5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1700" b="1" kern="1200">
          <a:solidFill>
            <a:srgbClr val="074184"/>
          </a:solidFill>
          <a:latin typeface="Helvetica"/>
          <a:ea typeface="MS PGothic" pitchFamily="34" charset="-128"/>
          <a:cs typeface="ＭＳ Ｐゴシック" charset="0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MS PGothic" pitchFamily="34" charset="-128"/>
          <a:cs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MS PGothic" pitchFamily="34" charset="-128"/>
          <a:cs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MS PGothic" pitchFamily="34" charset="-128"/>
          <a:cs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MS PGothic" pitchFamily="34" charset="-128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ern="1200">
          <a:solidFill>
            <a:srgbClr val="595959"/>
          </a:solidFill>
          <a:latin typeface="Helvetica"/>
          <a:ea typeface="MS PGothic" pitchFamily="34" charset="-128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600" kern="1200">
          <a:solidFill>
            <a:srgbClr val="595959"/>
          </a:solidFill>
          <a:latin typeface="Helvetica"/>
          <a:ea typeface="MS PGothic" pitchFamily="34" charset="-128"/>
          <a:cs typeface="ＭＳ Ｐゴシック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400" kern="1200">
          <a:solidFill>
            <a:srgbClr val="595959"/>
          </a:solidFill>
          <a:latin typeface="Helvetica"/>
          <a:ea typeface="MS PGothic" pitchFamily="34" charset="-128"/>
          <a:cs typeface="ＭＳ Ｐゴシック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200" kern="1200">
          <a:solidFill>
            <a:srgbClr val="595959"/>
          </a:solidFill>
          <a:latin typeface="Helvetica"/>
          <a:ea typeface="MS PGothic" pitchFamily="34" charset="-128"/>
          <a:cs typeface="ＭＳ Ｐゴシック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1200" kern="1200">
          <a:solidFill>
            <a:srgbClr val="595959"/>
          </a:solidFill>
          <a:latin typeface="Helvetica"/>
          <a:ea typeface="MS PGothic" pitchFamily="34" charset="-128"/>
          <a:cs typeface="ＭＳ Ｐゴシック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6450013" y="6515100"/>
            <a:ext cx="1076325" cy="24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914400">
              <a:defRPr sz="900">
                <a:solidFill>
                  <a:srgbClr val="004C97"/>
                </a:solidFill>
                <a:latin typeface="Helvetica" pitchFamily="124" charset="0"/>
              </a:defRPr>
            </a:lvl1pPr>
          </a:lstStyle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9219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806450" y="6515100"/>
            <a:ext cx="5373688" cy="24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defTabSz="914400">
              <a:defRPr sz="900">
                <a:solidFill>
                  <a:srgbClr val="004C97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 smtClean="0"/>
              <a:t>E. Prebys, Protons-&gt;IOTA Update</a:t>
            </a:r>
            <a:endParaRPr lang="en-US" b="1"/>
          </a:p>
        </p:txBody>
      </p:sp>
      <p:sp>
        <p:nvSpPr>
          <p:cNvPr id="9220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228600" y="6515100"/>
            <a:ext cx="447675" cy="24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defTabSz="914400">
              <a:defRPr sz="900">
                <a:solidFill>
                  <a:srgbClr val="004C97"/>
                </a:solidFill>
                <a:latin typeface="Helvetica" pitchFamily="124" charset="0"/>
              </a:defRPr>
            </a:lvl1pPr>
          </a:lstStyle>
          <a:p>
            <a:fld id="{DA7DC11B-58B5-467E-8254-32F09ED4ADBD}" type="slidenum">
              <a:rPr lang="en-US" altLang="en-US"/>
              <a:pPr/>
              <a:t>‹#›</a:t>
            </a:fld>
            <a:endParaRPr lang="en-US" altLang="en-US"/>
          </a:p>
        </p:txBody>
      </p:sp>
      <p:pic>
        <p:nvPicPr>
          <p:cNvPr id="7173" name="Picture 1" descr="Footer_06031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82" r:id="rId1"/>
    <p:sldLayoutId id="2147484083" r:id="rId2"/>
    <p:sldLayoutId id="2147484084" r:id="rId3"/>
    <p:sldLayoutId id="2147484085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1700" b="1" kern="1200">
          <a:solidFill>
            <a:srgbClr val="2E5286"/>
          </a:solidFill>
          <a:latin typeface="Helvetica"/>
          <a:ea typeface="MS PGothic" pitchFamily="34" charset="-128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MS PGothic" pitchFamily="34" charset="-128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MS PGothic" pitchFamily="34" charset="-128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MS PGothic" pitchFamily="34" charset="-128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MS PGothic" pitchFamily="34" charset="-128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kern="1200">
          <a:solidFill>
            <a:srgbClr val="7F7F7F"/>
          </a:solidFill>
          <a:latin typeface="Helvetica"/>
          <a:ea typeface="MS PGothic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600" kern="1200">
          <a:solidFill>
            <a:srgbClr val="7F7F7F"/>
          </a:solidFill>
          <a:latin typeface="Helvetica"/>
          <a:ea typeface="MS PGothic" pitchFamily="34" charset="-128"/>
          <a:cs typeface="ＭＳ Ｐゴシック" charset="0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400" kern="1200">
          <a:solidFill>
            <a:srgbClr val="7F7F7F"/>
          </a:solidFill>
          <a:latin typeface="Helvetica"/>
          <a:ea typeface="MS PGothic" pitchFamily="34" charset="-128"/>
          <a:cs typeface="ＭＳ Ｐゴシック" charset="0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1200" kern="1200">
          <a:solidFill>
            <a:srgbClr val="7F7F7F"/>
          </a:solidFill>
          <a:latin typeface="Helvetica"/>
          <a:ea typeface="MS PGothic" pitchFamily="34" charset="-128"/>
          <a:cs typeface="ＭＳ Ｐゴシック" charset="0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200" kern="1200">
          <a:solidFill>
            <a:srgbClr val="7F7F7F"/>
          </a:solidFill>
          <a:latin typeface="Helvetica"/>
          <a:ea typeface="MS PGothic" pitchFamily="34" charset="-128"/>
          <a:cs typeface="ＭＳ Ｐゴシック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 bwMode="auto">
          <a:xfrm>
            <a:off x="806450" y="2540255"/>
            <a:ext cx="7526338" cy="191024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/>
          <a:p>
            <a:r>
              <a:rPr lang="en-US" altLang="en-US" sz="6600" dirty="0" smtClean="0">
                <a:latin typeface="Helvetica" pitchFamily="124" charset="0"/>
              </a:rPr>
              <a:t>Proton-&gt;IOTA Update</a:t>
            </a:r>
            <a:endParaRPr lang="en-US" altLang="en-US" sz="6600" dirty="0" smtClean="0">
              <a:latin typeface="Helvetica" pitchFamily="124" charset="0"/>
            </a:endParaRPr>
          </a:p>
        </p:txBody>
      </p:sp>
      <p:sp>
        <p:nvSpPr>
          <p:cNvPr id="14338" name="Text Placeholder 2"/>
          <p:cNvSpPr>
            <a:spLocks noGrp="1"/>
          </p:cNvSpPr>
          <p:nvPr>
            <p:ph type="body" sz="quarter" idx="10"/>
          </p:nvPr>
        </p:nvSpPr>
        <p:spPr bwMode="auto">
          <a:xfrm>
            <a:off x="806450" y="4841875"/>
            <a:ext cx="7526338" cy="14890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 smtClean="0">
                <a:latin typeface="Helvetica" pitchFamily="124" charset="0"/>
              </a:rPr>
              <a:t>Eric Prebys</a:t>
            </a:r>
            <a:endParaRPr lang="en-US" altLang="en-US" dirty="0" smtClean="0">
              <a:latin typeface="Helvetica" pitchFamily="124" charset="0"/>
            </a:endParaRPr>
          </a:p>
          <a:p>
            <a:r>
              <a:rPr lang="en-US" altLang="en-US" dirty="0" smtClean="0">
                <a:latin typeface="Helvetica" pitchFamily="124" charset="0"/>
              </a:rPr>
              <a:t>June </a:t>
            </a:r>
            <a:r>
              <a:rPr lang="en-US" altLang="en-US" dirty="0" smtClean="0">
                <a:latin typeface="Helvetica" pitchFamily="124" charset="0"/>
              </a:rPr>
              <a:t>15, </a:t>
            </a:r>
            <a:r>
              <a:rPr lang="en-US" altLang="en-US" dirty="0" smtClean="0">
                <a:latin typeface="Helvetica" pitchFamily="124" charset="0"/>
              </a:rPr>
              <a:t>2015</a:t>
            </a:r>
          </a:p>
          <a:p>
            <a:endParaRPr lang="en-US" altLang="en-US" dirty="0" smtClean="0">
              <a:latin typeface="Helvetica" pitchFamily="124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103664"/>
            <a:ext cx="9144000" cy="641739"/>
          </a:xfrm>
        </p:spPr>
        <p:txBody>
          <a:bodyPr/>
          <a:lstStyle/>
          <a:p>
            <a:pPr algn="ctr"/>
            <a:r>
              <a:rPr lang="en-US" sz="3200" dirty="0" err="1" smtClean="0">
                <a:solidFill>
                  <a:srgbClr val="FF0000"/>
                </a:solidFill>
              </a:rPr>
              <a:t>F</a:t>
            </a:r>
            <a:r>
              <a:rPr lang="en-US" sz="3200" dirty="0" err="1" smtClean="0"/>
              <a:t>ermilab</a:t>
            </a:r>
            <a:r>
              <a:rPr lang="en-US" sz="3200" dirty="0" smtClean="0"/>
              <a:t> </a:t>
            </a:r>
            <a:r>
              <a:rPr lang="en-US" sz="3200" dirty="0" smtClean="0">
                <a:solidFill>
                  <a:srgbClr val="FF0000"/>
                </a:solidFill>
              </a:rPr>
              <a:t>A</a:t>
            </a:r>
            <a:r>
              <a:rPr lang="en-US" sz="3200" dirty="0" smtClean="0"/>
              <a:t>ccelerator </a:t>
            </a:r>
            <a:r>
              <a:rPr lang="en-US" sz="3200" dirty="0" smtClean="0">
                <a:solidFill>
                  <a:srgbClr val="FF0000"/>
                </a:solidFill>
              </a:rPr>
              <a:t>S</a:t>
            </a:r>
            <a:r>
              <a:rPr lang="en-US" sz="3200" dirty="0" smtClean="0"/>
              <a:t>cience and </a:t>
            </a:r>
            <a:r>
              <a:rPr lang="en-US" sz="3200" dirty="0" smtClean="0">
                <a:solidFill>
                  <a:srgbClr val="FF0000"/>
                </a:solidFill>
              </a:rPr>
              <a:t>T</a:t>
            </a:r>
            <a:r>
              <a:rPr lang="en-US" sz="3200" dirty="0" smtClean="0"/>
              <a:t>echnology </a:t>
            </a:r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E. Prebys, Protons-&gt;IOTA Update</a:t>
            </a:r>
            <a:endParaRPr lang="en-US" b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574E-6E7E-4759-A957-08C6FA492AD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228600" y="1049313"/>
            <a:ext cx="8239991" cy="4813469"/>
          </a:xfrm>
          <a:prstGeom prst="rect">
            <a:avLst/>
          </a:prstGeom>
        </p:spPr>
        <p:txBody>
          <a:bodyPr lIns="0" tIns="0" rIns="0" bIns="0"/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rgbClr val="404040"/>
                </a:solidFill>
                <a:latin typeface="Helvetica"/>
                <a:ea typeface="MS PGothic" pitchFamily="34" charset="-128"/>
                <a:cs typeface="ＭＳ Ｐゴシック" charset="0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200" kern="1200">
                <a:solidFill>
                  <a:srgbClr val="404040"/>
                </a:solidFill>
                <a:latin typeface="Helvetica"/>
                <a:ea typeface="MS PGothic" pitchFamily="34" charset="-128"/>
                <a:cs typeface="ＭＳ Ｐゴシック" charset="0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000" kern="1200">
                <a:solidFill>
                  <a:srgbClr val="404040"/>
                </a:solidFill>
                <a:latin typeface="Helvetica"/>
                <a:ea typeface="MS PGothic" pitchFamily="34" charset="-128"/>
                <a:cs typeface="ＭＳ Ｐゴシック" charset="0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800" kern="1200">
                <a:solidFill>
                  <a:srgbClr val="404040"/>
                </a:solidFill>
                <a:latin typeface="Helvetica"/>
                <a:ea typeface="MS PGothic" pitchFamily="34" charset="-128"/>
                <a:cs typeface="ＭＳ Ｐゴシック" charset="0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/>
              <a:buChar char="•"/>
              <a:defRPr sz="1800" kern="1200">
                <a:solidFill>
                  <a:srgbClr val="404040"/>
                </a:solidFill>
                <a:latin typeface="Helvetica"/>
                <a:ea typeface="MS PGothic" pitchFamily="34" charset="-128"/>
                <a:cs typeface="ＭＳ Ｐゴシック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>
                <a:solidFill>
                  <a:schemeClr val="accent6"/>
                </a:solidFill>
              </a:rPr>
              <a:t>New </a:t>
            </a:r>
            <a:r>
              <a:rPr lang="en-US" b="1" dirty="0" smtClean="0">
                <a:solidFill>
                  <a:schemeClr val="accent6"/>
                </a:solidFill>
              </a:rPr>
              <a:t>name: </a:t>
            </a:r>
            <a:r>
              <a:rPr lang="en-US" dirty="0" smtClean="0">
                <a:solidFill>
                  <a:schemeClr val="accent6"/>
                </a:solidFill>
              </a:rPr>
              <a:t/>
            </a:r>
            <a:br>
              <a:rPr lang="en-US" dirty="0" smtClean="0">
                <a:solidFill>
                  <a:schemeClr val="accent6"/>
                </a:solidFill>
              </a:rPr>
            </a:br>
            <a:r>
              <a:rPr lang="en-US" dirty="0" smtClean="0">
                <a:solidFill>
                  <a:schemeClr val="accent6"/>
                </a:solidFill>
              </a:rPr>
              <a:t>The </a:t>
            </a:r>
            <a:r>
              <a:rPr lang="en-US" dirty="0">
                <a:solidFill>
                  <a:schemeClr val="accent6"/>
                </a:solidFill>
              </a:rPr>
              <a:t>FAST Facility (Fermilab Accelerator Science and Technology Facility) would encompass what is presently in the New </a:t>
            </a:r>
            <a:r>
              <a:rPr lang="en-US" dirty="0" err="1">
                <a:solidFill>
                  <a:schemeClr val="accent6"/>
                </a:solidFill>
              </a:rPr>
              <a:t>Muon</a:t>
            </a:r>
            <a:r>
              <a:rPr lang="en-US" dirty="0">
                <a:solidFill>
                  <a:schemeClr val="accent6"/>
                </a:solidFill>
              </a:rPr>
              <a:t> Lab Building and its recently constructed </a:t>
            </a:r>
            <a:r>
              <a:rPr lang="en-US" dirty="0" smtClean="0">
                <a:solidFill>
                  <a:schemeClr val="accent6"/>
                </a:solidFill>
              </a:rPr>
              <a:t>extension. It </a:t>
            </a:r>
            <a:r>
              <a:rPr lang="en-US" dirty="0">
                <a:solidFill>
                  <a:schemeClr val="accent6"/>
                </a:solidFill>
              </a:rPr>
              <a:t>will have: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accent6"/>
                </a:solidFill>
              </a:rPr>
              <a:t>The </a:t>
            </a:r>
            <a:r>
              <a:rPr lang="en-US" dirty="0">
                <a:solidFill>
                  <a:schemeClr val="accent6"/>
                </a:solidFill>
              </a:rPr>
              <a:t>IOTA ring (an experimental storage ring for electrons and protons)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accent6"/>
                </a:solidFill>
              </a:rPr>
              <a:t>An </a:t>
            </a:r>
            <a:r>
              <a:rPr lang="en-US" dirty="0">
                <a:solidFill>
                  <a:schemeClr val="accent6"/>
                </a:solidFill>
              </a:rPr>
              <a:t>electron injector (a 300-MeV SRF-based photo injector)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accent6"/>
                </a:solidFill>
              </a:rPr>
              <a:t>A </a:t>
            </a:r>
            <a:r>
              <a:rPr lang="en-US" dirty="0">
                <a:solidFill>
                  <a:schemeClr val="accent6"/>
                </a:solidFill>
              </a:rPr>
              <a:t>proton injector (a 2.5-MeV conventional ion source followed by an RFQ)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solidFill>
                  <a:schemeClr val="accent6"/>
                </a:solidFill>
              </a:rPr>
              <a:t>All </a:t>
            </a:r>
            <a:r>
              <a:rPr lang="en-US" dirty="0">
                <a:solidFill>
                  <a:schemeClr val="accent6"/>
                </a:solidFill>
              </a:rPr>
              <a:t>associated conventional, </a:t>
            </a:r>
            <a:r>
              <a:rPr lang="en-US" dirty="0" err="1">
                <a:solidFill>
                  <a:schemeClr val="accent6"/>
                </a:solidFill>
              </a:rPr>
              <a:t>rf</a:t>
            </a:r>
            <a:r>
              <a:rPr lang="en-US" dirty="0">
                <a:solidFill>
                  <a:schemeClr val="accent6"/>
                </a:solidFill>
              </a:rPr>
              <a:t> and </a:t>
            </a:r>
            <a:r>
              <a:rPr lang="en-US" dirty="0" err="1">
                <a:solidFill>
                  <a:schemeClr val="accent6"/>
                </a:solidFill>
              </a:rPr>
              <a:t>cryo</a:t>
            </a:r>
            <a:r>
              <a:rPr lang="en-US" dirty="0">
                <a:solidFill>
                  <a:schemeClr val="accent6"/>
                </a:solidFill>
              </a:rPr>
              <a:t> infrastructure, presently housed at the New </a:t>
            </a:r>
            <a:r>
              <a:rPr lang="en-US" dirty="0" err="1">
                <a:solidFill>
                  <a:schemeClr val="accent6"/>
                </a:solidFill>
              </a:rPr>
              <a:t>Muon</a:t>
            </a:r>
            <a:r>
              <a:rPr lang="en-US" dirty="0">
                <a:solidFill>
                  <a:schemeClr val="accent6"/>
                </a:solidFill>
              </a:rPr>
              <a:t> Lab and its extension</a:t>
            </a:r>
            <a:r>
              <a:rPr lang="en-US" dirty="0" smtClean="0">
                <a:solidFill>
                  <a:schemeClr val="accent6"/>
                </a:solidFill>
              </a:rPr>
              <a:t>.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8061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103664"/>
            <a:ext cx="9144000" cy="641739"/>
          </a:xfrm>
        </p:spPr>
        <p:txBody>
          <a:bodyPr/>
          <a:lstStyle/>
          <a:p>
            <a:pPr algn="ctr"/>
            <a:r>
              <a:rPr lang="en-US" sz="4000" dirty="0" smtClean="0"/>
              <a:t>Planned Milestones </a:t>
            </a:r>
            <a:endParaRPr lang="en-US" sz="4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E. Prebys, Protons-&gt;IOTA Update</a:t>
            </a:r>
            <a:endParaRPr lang="en-US" b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38574E-6E7E-4759-A957-08C6FA492AD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6/15/15</a:t>
            </a:r>
            <a:endParaRPr lang="en-US" altLang="en-US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788796"/>
              </p:ext>
            </p:extLst>
          </p:nvPr>
        </p:nvGraphicFramePr>
        <p:xfrm>
          <a:off x="980146" y="980094"/>
          <a:ext cx="7247555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4349"/>
                <a:gridCol w="550320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FY15</a:t>
                      </a:r>
                      <a:endParaRPr lang="en-US" sz="2400" dirty="0">
                        <a:solidFill>
                          <a:srgbClr val="0F2D6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20 MeV e- commissioned</a:t>
                      </a:r>
                    </a:p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HE beam line 40%</a:t>
                      </a:r>
                    </a:p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IOTA parts 60%</a:t>
                      </a:r>
                      <a:endParaRPr lang="en-US" sz="2400" dirty="0">
                        <a:solidFill>
                          <a:srgbClr val="0F2D62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FY16</a:t>
                      </a:r>
                      <a:endParaRPr lang="en-US" sz="2400" dirty="0">
                        <a:solidFill>
                          <a:srgbClr val="0F2D6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50 MeV e- commissioned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150 MeV</a:t>
                      </a:r>
                      <a:r>
                        <a:rPr lang="en-US" sz="2400" baseline="0" dirty="0" smtClean="0">
                          <a:solidFill>
                            <a:srgbClr val="0F2D62"/>
                          </a:solidFill>
                        </a:rPr>
                        <a:t> CM2 to dump</a:t>
                      </a:r>
                      <a:endParaRPr lang="en-US" sz="2400" dirty="0" smtClean="0">
                        <a:solidFill>
                          <a:srgbClr val="0F2D62"/>
                        </a:solidFill>
                      </a:endParaRPr>
                    </a:p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IOTA installed </a:t>
                      </a:r>
                      <a:r>
                        <a:rPr lang="en-US" sz="2400" dirty="0" smtClean="0">
                          <a:solidFill>
                            <a:srgbClr val="003087"/>
                          </a:solidFill>
                        </a:rPr>
                        <a:t>60%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FY17</a:t>
                      </a:r>
                      <a:endParaRPr lang="en-US" sz="2400" dirty="0">
                        <a:solidFill>
                          <a:srgbClr val="0F2D6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IOTA installed</a:t>
                      </a:r>
                    </a:p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IOTA </a:t>
                      </a:r>
                      <a:r>
                        <a:rPr lang="en-US" sz="2400" i="1" dirty="0" smtClean="0">
                          <a:solidFill>
                            <a:srgbClr val="0F2D62"/>
                          </a:solidFill>
                        </a:rPr>
                        <a:t>e-</a:t>
                      </a:r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 commissioned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008000"/>
                          </a:solidFill>
                        </a:rPr>
                        <a:t>IOTA research starts with </a:t>
                      </a:r>
                      <a:r>
                        <a:rPr lang="en-US" sz="2400" i="1" dirty="0" smtClean="0">
                          <a:solidFill>
                            <a:srgbClr val="008000"/>
                          </a:solidFill>
                        </a:rPr>
                        <a:t>e-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Proton RFQ move</a:t>
                      </a:r>
                      <a:r>
                        <a:rPr lang="en-US" sz="2400" baseline="0" dirty="0" smtClean="0">
                          <a:solidFill>
                            <a:srgbClr val="0F2D62"/>
                          </a:solidFill>
                        </a:rPr>
                        <a:t> 30%</a:t>
                      </a:r>
                      <a:endParaRPr lang="en-US" sz="2400" dirty="0" smtClean="0">
                        <a:solidFill>
                          <a:srgbClr val="0F2D62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FY18</a:t>
                      </a:r>
                      <a:endParaRPr lang="en-US" sz="2400" dirty="0">
                        <a:solidFill>
                          <a:srgbClr val="0F2D6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Proton RFQ move</a:t>
                      </a:r>
                      <a:r>
                        <a:rPr lang="en-US" sz="2400" baseline="0" dirty="0" smtClean="0">
                          <a:solidFill>
                            <a:srgbClr val="0F2D62"/>
                          </a:solidFill>
                        </a:rPr>
                        <a:t> 100%</a:t>
                      </a:r>
                      <a:endParaRPr lang="en-US" sz="2400" dirty="0" smtClean="0">
                        <a:solidFill>
                          <a:srgbClr val="0F2D62"/>
                        </a:solidFill>
                      </a:endParaRP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Proton RFQ commissioned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rgbClr val="0F2D62"/>
                          </a:solidFill>
                        </a:rPr>
                        <a:t>FY19</a:t>
                      </a:r>
                      <a:endParaRPr lang="en-US" sz="2400" dirty="0">
                        <a:solidFill>
                          <a:srgbClr val="0F2D6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solidFill>
                            <a:srgbClr val="C00000"/>
                          </a:solidFill>
                        </a:rPr>
                        <a:t>IOTA research starts with </a:t>
                      </a:r>
                      <a:r>
                        <a:rPr lang="en-US" sz="2400" i="1" dirty="0" smtClean="0">
                          <a:solidFill>
                            <a:srgbClr val="C00000"/>
                          </a:solidFill>
                        </a:rPr>
                        <a:t>p+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1329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Issues: lots of entropy at HINS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43046"/>
            <a:ext cx="8672513" cy="889757"/>
          </a:xfrm>
        </p:spPr>
        <p:txBody>
          <a:bodyPr/>
          <a:lstStyle/>
          <a:p>
            <a:r>
              <a:rPr lang="en-US" dirty="0" smtClean="0"/>
              <a:t>The major pieces still exist, but everything’s been disconnected since HINS last ran ~5 years ago.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Prebys, Protons-&gt;IOTA Update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FB197-D8DC-460B-AEC5-3FD44E368B9E}" type="slidenum">
              <a:rPr lang="en-US" altLang="en-US" smtClean="0"/>
              <a:pPr/>
              <a:t>4</a:t>
            </a:fld>
            <a:endParaRPr lang="en-US" altLang="en-US"/>
          </a:p>
        </p:txBody>
      </p:sp>
      <p:pic>
        <p:nvPicPr>
          <p:cNvPr id="7" name="Picture 6" descr="IMG_026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112278"/>
            <a:ext cx="4192341" cy="3144256"/>
          </a:xfrm>
          <a:prstGeom prst="rect">
            <a:avLst/>
          </a:prstGeom>
        </p:spPr>
      </p:pic>
      <p:pic>
        <p:nvPicPr>
          <p:cNvPr id="8" name="Picture 7" descr="IMG_026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472" y="2112278"/>
            <a:ext cx="4242641" cy="318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615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IMG_033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6281" y="3774951"/>
            <a:ext cx="3190348" cy="23927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Entropy: cont’d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Prebys, Protons-&gt;IOTA Update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FB197-D8DC-460B-AEC5-3FD44E368B9E}" type="slidenum">
              <a:rPr lang="en-US" altLang="en-US" smtClean="0"/>
              <a:pPr/>
              <a:t>5</a:t>
            </a:fld>
            <a:endParaRPr lang="en-US" altLang="en-US"/>
          </a:p>
        </p:txBody>
      </p:sp>
      <p:pic>
        <p:nvPicPr>
          <p:cNvPr id="7" name="Picture 6" descr="IMG_032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1" y="883567"/>
            <a:ext cx="3291642" cy="2468731"/>
          </a:xfrm>
          <a:prstGeom prst="rect">
            <a:avLst/>
          </a:prstGeom>
        </p:spPr>
      </p:pic>
      <p:pic>
        <p:nvPicPr>
          <p:cNvPr id="8" name="Picture 7" descr="IMG_0335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243" y="883568"/>
            <a:ext cx="3110893" cy="2333170"/>
          </a:xfrm>
          <a:prstGeom prst="rect">
            <a:avLst/>
          </a:prstGeom>
        </p:spPr>
      </p:pic>
      <p:pic>
        <p:nvPicPr>
          <p:cNvPr id="9" name="Picture 8" descr="IMG_0325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51" y="3534268"/>
            <a:ext cx="1975083" cy="2633444"/>
          </a:xfrm>
          <a:prstGeom prst="rect">
            <a:avLst/>
          </a:prstGeom>
        </p:spPr>
      </p:pic>
      <p:pic>
        <p:nvPicPr>
          <p:cNvPr id="10" name="Picture 9" descr="IMG_0327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773" y="3216738"/>
            <a:ext cx="2213231" cy="2950975"/>
          </a:xfrm>
          <a:prstGeom prst="rect">
            <a:avLst/>
          </a:prstGeom>
        </p:spPr>
      </p:pic>
      <p:pic>
        <p:nvPicPr>
          <p:cNvPr id="11" name="Picture 10" descr="IMG_0324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973" y="883568"/>
            <a:ext cx="2323027" cy="309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182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2605"/>
            <a:ext cx="8672513" cy="4987867"/>
          </a:xfrm>
        </p:spPr>
        <p:txBody>
          <a:bodyPr/>
          <a:lstStyle/>
          <a:p>
            <a:r>
              <a:rPr lang="en-US" sz="2000" dirty="0" smtClean="0"/>
              <a:t>Stabilize Area</a:t>
            </a:r>
          </a:p>
          <a:p>
            <a:pPr lvl="1"/>
            <a:r>
              <a:rPr lang="en-US" sz="2000" dirty="0" smtClean="0"/>
              <a:t>locks on cave</a:t>
            </a:r>
          </a:p>
          <a:p>
            <a:pPr lvl="1"/>
            <a:r>
              <a:rPr lang="en-US" sz="2000" dirty="0" smtClean="0"/>
              <a:t>signs on equipment, messages to other groups: “not parts bin”</a:t>
            </a:r>
          </a:p>
          <a:p>
            <a:r>
              <a:rPr lang="en-US" sz="2000" dirty="0" smtClean="0"/>
              <a:t>Get RFQ working in current location (HINS cave at MDB)</a:t>
            </a:r>
          </a:p>
          <a:p>
            <a:pPr lvl="1"/>
            <a:r>
              <a:rPr lang="en-US" sz="2000" dirty="0" smtClean="0"/>
              <a:t>FY15: </a:t>
            </a:r>
          </a:p>
          <a:p>
            <a:pPr lvl="2"/>
            <a:r>
              <a:rPr lang="en-US" sz="1800" dirty="0" smtClean="0"/>
              <a:t>Get ion source under vacuum and activate filament</a:t>
            </a:r>
          </a:p>
          <a:p>
            <a:pPr lvl="1"/>
            <a:r>
              <a:rPr lang="en-US" sz="2000" dirty="0" smtClean="0"/>
              <a:t>FY16: </a:t>
            </a:r>
          </a:p>
          <a:p>
            <a:pPr lvl="2"/>
            <a:r>
              <a:rPr lang="en-US" sz="1800" dirty="0" smtClean="0"/>
              <a:t>Establish 50kV beam from ION source</a:t>
            </a:r>
          </a:p>
          <a:p>
            <a:pPr lvl="2"/>
            <a:r>
              <a:rPr lang="en-US" sz="1800" dirty="0" smtClean="0"/>
              <a:t>Resurrect 325MHz klystron, reconnect it, and establish 2.5 MeV Beam in situ</a:t>
            </a:r>
          </a:p>
          <a:p>
            <a:r>
              <a:rPr lang="en-US" sz="2000" dirty="0" smtClean="0"/>
              <a:t>Establish proton beam at IOTA</a:t>
            </a:r>
          </a:p>
          <a:p>
            <a:pPr lvl="1"/>
            <a:r>
              <a:rPr lang="en-US" sz="2000" dirty="0" smtClean="0"/>
              <a:t>FY17: </a:t>
            </a:r>
          </a:p>
          <a:p>
            <a:pPr lvl="2"/>
            <a:r>
              <a:rPr lang="en-US" sz="1800" dirty="0" smtClean="0"/>
              <a:t>Move ion source, RFQ and girder to IOTA</a:t>
            </a:r>
          </a:p>
          <a:p>
            <a:pPr lvl="2"/>
            <a:r>
              <a:rPr lang="en-US" sz="1800" dirty="0" smtClean="0"/>
              <a:t>Use new 325 MHz klystron (in storage)</a:t>
            </a:r>
          </a:p>
          <a:p>
            <a:pPr lvl="2"/>
            <a:r>
              <a:rPr lang="en-US" sz="1800" dirty="0" smtClean="0"/>
              <a:t>Use charging supply, modulator and transformer that were intended for the third ASTA </a:t>
            </a:r>
            <a:r>
              <a:rPr lang="en-US" sz="1800" dirty="0" err="1" smtClean="0"/>
              <a:t>cryomodule</a:t>
            </a:r>
            <a:r>
              <a:rPr lang="en-US" sz="1800" dirty="0" smtClean="0"/>
              <a:t> (at FAST)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 smtClean="0"/>
              <a:t>6/15/15</a:t>
            </a:r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E. Prebys, Protons-&gt;IOTA Update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FB197-D8DC-460B-AEC5-3FD44E368B9E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95223959"/>
      </p:ext>
    </p:extLst>
  </p:cSld>
  <p:clrMapOvr>
    <a:masterClrMapping/>
  </p:clrMapOvr>
</p:sld>
</file>

<file path=ppt/theme/theme1.xml><?xml version="1.0" encoding="utf-8"?>
<a:theme xmlns:a="http://schemas.openxmlformats.org/drawingml/2006/main" name="FermilabTempate">
  <a:themeElements>
    <a:clrScheme name="Fermilab">
      <a:dk1>
        <a:srgbClr val="004C97"/>
      </a:dk1>
      <a:lt1>
        <a:srgbClr val="FFFFFF"/>
      </a:lt1>
      <a:dk2>
        <a:srgbClr val="004C97"/>
      </a:dk2>
      <a:lt2>
        <a:srgbClr val="FFFFFF"/>
      </a:lt2>
      <a:accent1>
        <a:srgbClr val="99D6EA"/>
      </a:accent1>
      <a:accent2>
        <a:srgbClr val="DB720C"/>
      </a:accent2>
      <a:accent3>
        <a:srgbClr val="519A24"/>
      </a:accent3>
      <a:accent4>
        <a:srgbClr val="AF272F"/>
      </a:accent4>
      <a:accent5>
        <a:srgbClr val="00B5E2"/>
      </a:accent5>
      <a:accent6>
        <a:srgbClr val="40404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Fermilab: Footer Only">
  <a:themeElements>
    <a:clrScheme name="Fermilab 1">
      <a:dk1>
        <a:srgbClr val="003087"/>
      </a:dk1>
      <a:lt1>
        <a:srgbClr val="FFFFFF"/>
      </a:lt1>
      <a:dk2>
        <a:srgbClr val="003087"/>
      </a:dk2>
      <a:lt2>
        <a:srgbClr val="FFFFFF"/>
      </a:lt2>
      <a:accent1>
        <a:srgbClr val="99D6EA"/>
      </a:accent1>
      <a:accent2>
        <a:srgbClr val="DB720C"/>
      </a:accent2>
      <a:accent3>
        <a:srgbClr val="519A24"/>
      </a:accent3>
      <a:accent4>
        <a:srgbClr val="AF272F"/>
      </a:accent4>
      <a:accent5>
        <a:srgbClr val="00B5E2"/>
      </a:accent5>
      <a:accent6>
        <a:srgbClr val="50505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FermilabTempate</Template>
  <TotalTime>20908</TotalTime>
  <Words>301</Words>
  <Application>Microsoft Macintosh PowerPoint</Application>
  <PresentationFormat>On-screen Show (4:3)</PresentationFormat>
  <Paragraphs>64</Paragraphs>
  <Slides>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FermilabTempate</vt:lpstr>
      <vt:lpstr>Fermilab: Footer Only</vt:lpstr>
      <vt:lpstr>Proton-&gt;IOTA Update</vt:lpstr>
      <vt:lpstr>Fermilab Accelerator Science and Technology </vt:lpstr>
      <vt:lpstr>Planned Milestones </vt:lpstr>
      <vt:lpstr>Issues: lots of entropy at HINS</vt:lpstr>
      <vt:lpstr>Entropy: cont’d</vt:lpstr>
      <vt:lpstr>General Plan</vt:lpstr>
    </vt:vector>
  </TitlesOfParts>
  <Company>Fermilab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Delivery Ring AIP Update</dc:title>
  <dc:creator>Gerald E. Annala x3804 06541N</dc:creator>
  <cp:lastModifiedBy>Eric Prebys</cp:lastModifiedBy>
  <cp:revision>101</cp:revision>
  <cp:lastPrinted>2014-01-20T19:40:21Z</cp:lastPrinted>
  <dcterms:created xsi:type="dcterms:W3CDTF">2014-12-17T13:45:40Z</dcterms:created>
  <dcterms:modified xsi:type="dcterms:W3CDTF">2015-06-15T15:23:34Z</dcterms:modified>
</cp:coreProperties>
</file>

<file path=docProps/thumbnail.jpeg>
</file>